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89" r:id="rId3"/>
    <p:sldId id="259" r:id="rId4"/>
    <p:sldId id="590" r:id="rId5"/>
    <p:sldId id="602" r:id="rId6"/>
    <p:sldId id="606" r:id="rId7"/>
    <p:sldId id="604" r:id="rId8"/>
    <p:sldId id="607" r:id="rId10"/>
    <p:sldId id="262" r:id="rId11"/>
    <p:sldId id="628" r:id="rId12"/>
    <p:sldId id="592" r:id="rId13"/>
    <p:sldId id="629" r:id="rId14"/>
    <p:sldId id="593" r:id="rId15"/>
    <p:sldId id="630" r:id="rId16"/>
    <p:sldId id="594" r:id="rId17"/>
    <p:sldId id="595" r:id="rId18"/>
    <p:sldId id="266" r:id="rId19"/>
    <p:sldId id="596" r:id="rId20"/>
    <p:sldId id="488" r:id="rId21"/>
    <p:sldId id="599" r:id="rId22"/>
    <p:sldId id="600" r:id="rId23"/>
    <p:sldId id="601" r:id="rId24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>
        <p:scale>
          <a:sx n="75" d="100"/>
          <a:sy n="75" d="100"/>
        </p:scale>
        <p:origin x="22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02E01BC-C9A1-43E8-965C-872DF1627779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0C22C1-1460-46B7-B157-BF82B8623197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7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75927F-2578-43F3-928F-588DE203BA5A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BF4C55-4CBA-4B48-AF20-E765AC7ED2A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4.png"/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.xml"/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1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8.pn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38.png"/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/Relationships>
</file>

<file path=ppt/slides/_rels/slide15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.xml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image" Target="../media/image39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6" Type="http://schemas.openxmlformats.org/officeDocument/2006/relationships/notesSlide" Target="../notesSlides/notesSlide2.xml"/><Relationship Id="rId5" Type="http://schemas.openxmlformats.org/officeDocument/2006/relationships/slideLayout" Target="../slideLayouts/slideLayout1.xml"/><Relationship Id="rId4" Type="http://schemas.openxmlformats.org/officeDocument/2006/relationships/image" Target="../media/image20.png"/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image" Target="../media/image17.png"/></Relationships>
</file>

<file path=ppt/slides/_rels/slide18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7" Type="http://schemas.openxmlformats.org/officeDocument/2006/relationships/slideLayout" Target="../slideLayouts/slideLayout7.xml"/><Relationship Id="rId6" Type="http://schemas.openxmlformats.org/officeDocument/2006/relationships/image" Target="../media/image54.png"/><Relationship Id="rId5" Type="http://schemas.openxmlformats.org/officeDocument/2006/relationships/image" Target="../media/image53.png"/><Relationship Id="rId4" Type="http://schemas.openxmlformats.org/officeDocument/2006/relationships/image" Target="../media/image52.png"/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image" Target="../media/image49.png"/></Relationships>
</file>

<file path=ppt/slides/_rels/slide21.xml.rels><?xml version="1.0" encoding="UTF-8" standalone="yes"?>
<Relationships xmlns="http://schemas.openxmlformats.org/package/2006/relationships"><Relationship Id="rId9" Type="http://schemas.openxmlformats.org/officeDocument/2006/relationships/image" Target="../media/image63.png"/><Relationship Id="rId8" Type="http://schemas.openxmlformats.org/officeDocument/2006/relationships/image" Target="../media/image62.png"/><Relationship Id="rId7" Type="http://schemas.openxmlformats.org/officeDocument/2006/relationships/image" Target="../media/image61.png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2" Type="http://schemas.openxmlformats.org/officeDocument/2006/relationships/notesSlide" Target="../notesSlides/notesSlide5.xml"/><Relationship Id="rId11" Type="http://schemas.openxmlformats.org/officeDocument/2006/relationships/slideLayout" Target="../slideLayouts/slideLayout7.xml"/><Relationship Id="rId10" Type="http://schemas.openxmlformats.org/officeDocument/2006/relationships/image" Target="../media/image64.png"/><Relationship Id="rId1" Type="http://schemas.openxmlformats.org/officeDocument/2006/relationships/image" Target="../media/image5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3563620" y="2535555"/>
            <a:ext cx="513588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en-US" altLang="zh-CN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采购项目</a:t>
            </a:r>
            <a:r>
              <a:rPr lang="en-US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-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供应商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公开项目需从我要参与菜单进行参与项目后才可进行购买文件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箭头: 右 4"/>
          <p:cNvSpPr/>
          <p:nvPr/>
        </p:nvSpPr>
        <p:spPr>
          <a:xfrm rot="5400000">
            <a:off x="3095625" y="2193290"/>
            <a:ext cx="49466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601085" y="2074545"/>
            <a:ext cx="90487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立即参与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2" name="图片 1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299845" y="2781300"/>
            <a:ext cx="3647440" cy="1295400"/>
          </a:xfrm>
          <a:prstGeom prst="rect">
            <a:avLst/>
          </a:prstGeom>
        </p:spPr>
      </p:pic>
      <p:sp>
        <p:nvSpPr>
          <p:cNvPr id="14" name="箭头: 右 4"/>
          <p:cNvSpPr/>
          <p:nvPr/>
        </p:nvSpPr>
        <p:spPr>
          <a:xfrm>
            <a:off x="5080635" y="3729990"/>
            <a:ext cx="51752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3601085" y="4239895"/>
            <a:ext cx="10833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确认参与项目后</a:t>
            </a:r>
            <a:endParaRPr lang="zh-CN" altLang="en-US" sz="1000">
              <a:solidFill>
                <a:srgbClr val="FF0000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5977890" y="55054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箭头: 右 4"/>
          <p:cNvSpPr/>
          <p:nvPr/>
        </p:nvSpPr>
        <p:spPr>
          <a:xfrm rot="5400000">
            <a:off x="8797290" y="2324100"/>
            <a:ext cx="30416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116695" y="2391410"/>
            <a:ext cx="147828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点击修改购标人信息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345" y="341630"/>
            <a:ext cx="5714365" cy="197802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5180" y="2653665"/>
            <a:ext cx="3712210" cy="1264285"/>
          </a:xfrm>
          <a:prstGeom prst="rect">
            <a:avLst/>
          </a:prstGeom>
        </p:spPr>
      </p:pic>
      <p:sp>
        <p:nvSpPr>
          <p:cNvPr id="26" name="箭头: 右 4"/>
          <p:cNvSpPr/>
          <p:nvPr/>
        </p:nvSpPr>
        <p:spPr>
          <a:xfrm rot="5400000">
            <a:off x="8797290" y="3904615"/>
            <a:ext cx="30416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116695" y="3947160"/>
            <a:ext cx="17513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订单提交审批，审批通过后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6345" y="4204970"/>
            <a:ext cx="5713730" cy="1170305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8135620" y="5688965"/>
            <a:ext cx="194627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点击文件下载，下载招标文件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8110" y="746125"/>
            <a:ext cx="5742305" cy="93853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邀请项目可直接通过我的项目邀请回执进行是否确认参加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箭头: 右 4"/>
          <p:cNvSpPr/>
          <p:nvPr/>
        </p:nvSpPr>
        <p:spPr>
          <a:xfrm rot="5400000">
            <a:off x="2608580" y="1970405"/>
            <a:ext cx="49466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080385" y="1930400"/>
            <a:ext cx="90487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邀请回执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6045" y="4852035"/>
            <a:ext cx="5082540" cy="1566545"/>
          </a:xfrm>
          <a:prstGeom prst="rect">
            <a:avLst/>
          </a:prstGeom>
        </p:spPr>
      </p:pic>
      <p:cxnSp>
        <p:nvCxnSpPr>
          <p:cNvPr id="19" name="直接连接符 18"/>
          <p:cNvCxnSpPr/>
          <p:nvPr/>
        </p:nvCxnSpPr>
        <p:spPr>
          <a:xfrm>
            <a:off x="5977890" y="55054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箭头: 右 4"/>
          <p:cNvSpPr/>
          <p:nvPr/>
        </p:nvSpPr>
        <p:spPr>
          <a:xfrm rot="5400000">
            <a:off x="8797290" y="2324100"/>
            <a:ext cx="30416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116695" y="2391410"/>
            <a:ext cx="147828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点击修改购标人信息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16345" y="341630"/>
            <a:ext cx="5714365" cy="197802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5180" y="2653665"/>
            <a:ext cx="3712210" cy="1264285"/>
          </a:xfrm>
          <a:prstGeom prst="rect">
            <a:avLst/>
          </a:prstGeom>
        </p:spPr>
      </p:pic>
      <p:sp>
        <p:nvSpPr>
          <p:cNvPr id="26" name="箭头: 右 4"/>
          <p:cNvSpPr/>
          <p:nvPr/>
        </p:nvSpPr>
        <p:spPr>
          <a:xfrm rot="5400000">
            <a:off x="8797290" y="3904615"/>
            <a:ext cx="30416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9116695" y="3947160"/>
            <a:ext cx="17513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订单提交审批，审批通过后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16345" y="4204970"/>
            <a:ext cx="5713730" cy="1170305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8135620" y="5688965"/>
            <a:ext cx="194627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点击文件下载，下载招标文件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188585" y="4970145"/>
            <a:ext cx="79692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购买文件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6" name="箭头: 右 4"/>
          <p:cNvSpPr/>
          <p:nvPr/>
        </p:nvSpPr>
        <p:spPr>
          <a:xfrm>
            <a:off x="5306695" y="5305425"/>
            <a:ext cx="5537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405" y="438150"/>
            <a:ext cx="5241290" cy="126492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770" y="2444115"/>
            <a:ext cx="5629910" cy="1970405"/>
          </a:xfrm>
          <a:prstGeom prst="rect">
            <a:avLst/>
          </a:prstGeom>
        </p:spPr>
      </p:pic>
      <p:sp>
        <p:nvSpPr>
          <p:cNvPr id="8" name="箭头: 右 4"/>
          <p:cNvSpPr/>
          <p:nvPr/>
        </p:nvSpPr>
        <p:spPr>
          <a:xfrm rot="5400000">
            <a:off x="2655570" y="4478020"/>
            <a:ext cx="40068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080385" y="4491990"/>
            <a:ext cx="142049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邀请回执确认参加后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3563620" y="2535555"/>
            <a:ext cx="5525135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en-US" altLang="zh-CN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招标文件澄清</a:t>
            </a:r>
            <a:r>
              <a:rPr lang="en-US" altLang="zh-CN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-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供应商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245" y="454660"/>
            <a:ext cx="5447665" cy="99568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招标文件澄清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箭头: 右 4"/>
          <p:cNvSpPr/>
          <p:nvPr/>
        </p:nvSpPr>
        <p:spPr>
          <a:xfrm rot="5400000">
            <a:off x="2235200" y="1405255"/>
            <a:ext cx="18224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783840" y="1450340"/>
            <a:ext cx="30594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点击项目工作台，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进入招标准备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-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招标文件澄清</a:t>
            </a:r>
            <a:endParaRPr lang="zh-CN" altLang="en-US" sz="1000">
              <a:solidFill>
                <a:srgbClr val="FF0000"/>
              </a:solidFill>
            </a:endParaRPr>
          </a:p>
          <a:p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9" name="箭头: 右 4"/>
          <p:cNvSpPr/>
          <p:nvPr/>
        </p:nvSpPr>
        <p:spPr>
          <a:xfrm rot="5400000">
            <a:off x="2322830" y="248094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596515" y="2494915"/>
            <a:ext cx="173672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点击提出澄清</a:t>
            </a:r>
            <a:endParaRPr lang="zh-CN" altLang="en-US" sz="1000">
              <a:solidFill>
                <a:srgbClr val="FF0000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096000" y="49847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4" name="文本框 13"/>
          <p:cNvSpPr txBox="1"/>
          <p:nvPr/>
        </p:nvSpPr>
        <p:spPr>
          <a:xfrm>
            <a:off x="2656205" y="4079875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点击提交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8" name="箭头: 右 4"/>
          <p:cNvSpPr/>
          <p:nvPr/>
        </p:nvSpPr>
        <p:spPr>
          <a:xfrm rot="5400000">
            <a:off x="2322830" y="531177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2656205" y="5340350"/>
            <a:ext cx="79375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点击查看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rcRect b="30505"/>
          <a:stretch>
            <a:fillRect/>
          </a:stretch>
        </p:blipFill>
        <p:spPr>
          <a:xfrm>
            <a:off x="182245" y="1632585"/>
            <a:ext cx="5448300" cy="847725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900" y="2754630"/>
            <a:ext cx="5167630" cy="136525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1930" y="4324985"/>
            <a:ext cx="5726430" cy="906145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05130" y="5585460"/>
            <a:ext cx="5224780" cy="1143000"/>
          </a:xfrm>
          <a:prstGeom prst="rect">
            <a:avLst/>
          </a:prstGeom>
        </p:spPr>
      </p:pic>
      <p:sp>
        <p:nvSpPr>
          <p:cNvPr id="27" name="箭头: 右 4"/>
          <p:cNvSpPr/>
          <p:nvPr/>
        </p:nvSpPr>
        <p:spPr>
          <a:xfrm rot="5400000">
            <a:off x="2377440" y="4065905"/>
            <a:ext cx="16510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58255" y="684530"/>
            <a:ext cx="5430520" cy="665480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6478270" y="439420"/>
            <a:ext cx="40373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点击回复</a:t>
            </a:r>
            <a:r>
              <a:rPr lang="en-US" altLang="zh-CN" sz="1000">
                <a:solidFill>
                  <a:srgbClr val="FF0000"/>
                </a:solidFill>
              </a:rPr>
              <a:t>/</a:t>
            </a:r>
            <a:r>
              <a:rPr lang="zh-CN" altLang="en-US" sz="1000">
                <a:solidFill>
                  <a:srgbClr val="FF0000"/>
                </a:solidFill>
              </a:rPr>
              <a:t>澄清，进行项目经理发出的澄清确认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30" name="箭头: 右 4"/>
          <p:cNvSpPr/>
          <p:nvPr/>
        </p:nvSpPr>
        <p:spPr>
          <a:xfrm rot="5400000">
            <a:off x="8231505" y="1405890"/>
            <a:ext cx="18224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1" name="文本框 30"/>
          <p:cNvSpPr txBox="1"/>
          <p:nvPr/>
        </p:nvSpPr>
        <p:spPr>
          <a:xfrm>
            <a:off x="8779510" y="1450340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点击确认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32" name="图片 3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58255" y="1849120"/>
            <a:ext cx="5574665" cy="2181860"/>
          </a:xfrm>
          <a:prstGeom prst="rect">
            <a:avLst/>
          </a:prstGeom>
        </p:spPr>
      </p:pic>
      <p:sp>
        <p:nvSpPr>
          <p:cNvPr id="33" name="箭头: 右 4"/>
          <p:cNvSpPr/>
          <p:nvPr/>
        </p:nvSpPr>
        <p:spPr>
          <a:xfrm rot="5400000">
            <a:off x="8231505" y="4097655"/>
            <a:ext cx="18224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4" name="文本框 33"/>
          <p:cNvSpPr txBox="1"/>
          <p:nvPr/>
        </p:nvSpPr>
        <p:spPr>
          <a:xfrm>
            <a:off x="8779510" y="4142105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点击确认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35" name="图片 34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94755" y="4356100"/>
            <a:ext cx="5556885" cy="1229360"/>
          </a:xfrm>
          <a:prstGeom prst="rect">
            <a:avLst/>
          </a:prstGeom>
        </p:spPr>
      </p:pic>
      <p:sp>
        <p:nvSpPr>
          <p:cNvPr id="36" name="文本框 35"/>
          <p:cNvSpPr txBox="1"/>
          <p:nvPr/>
        </p:nvSpPr>
        <p:spPr>
          <a:xfrm>
            <a:off x="6967220" y="5765800"/>
            <a:ext cx="30594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确认后，状态列：由待确认改为已确认</a:t>
            </a:r>
            <a:endParaRPr lang="zh-CN" altLang="en-US" sz="1000">
              <a:solidFill>
                <a:srgbClr val="FF0000"/>
              </a:solidFill>
            </a:endParaRPr>
          </a:p>
          <a:p>
            <a:r>
              <a:rPr lang="zh-CN" altLang="en-US" sz="1000">
                <a:solidFill>
                  <a:srgbClr val="FF0000"/>
                </a:solidFill>
              </a:rPr>
              <a:t>操作列：由确认改为查看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绑定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CA</a:t>
            </a:r>
            <a:endParaRPr lang="en-US" altLang="zh-CN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165" y="377190"/>
            <a:ext cx="12091035" cy="1593850"/>
          </a:xfrm>
          <a:prstGeom prst="rect">
            <a:avLst/>
          </a:prstGeom>
        </p:spPr>
      </p:pic>
      <p:sp>
        <p:nvSpPr>
          <p:cNvPr id="8" name="箭头: 右 4"/>
          <p:cNvSpPr/>
          <p:nvPr/>
        </p:nvSpPr>
        <p:spPr>
          <a:xfrm rot="5400000">
            <a:off x="2986405" y="197167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260090" y="1971040"/>
            <a:ext cx="30594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r>
              <a:rPr lang="zh-CN" altLang="en-US" sz="1000">
                <a:solidFill>
                  <a:srgbClr val="FF0000"/>
                </a:solidFill>
              </a:rPr>
              <a:t>绑定</a:t>
            </a:r>
            <a:endParaRPr lang="zh-CN" altLang="en-US" sz="1000">
              <a:solidFill>
                <a:srgbClr val="FF0000"/>
              </a:solidFill>
            </a:endParaRPr>
          </a:p>
          <a:p>
            <a:r>
              <a:rPr lang="zh-CN" altLang="en-US" sz="1000">
                <a:solidFill>
                  <a:srgbClr val="FF0000"/>
                </a:solidFill>
              </a:rPr>
              <a:t>注：需绑定制作投标文件的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endParaRPr lang="en-US" altLang="zh-CN" sz="100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080" y="2311400"/>
            <a:ext cx="6752590" cy="16122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310" y="4177665"/>
            <a:ext cx="5691505" cy="2454275"/>
          </a:xfrm>
          <a:prstGeom prst="rect">
            <a:avLst/>
          </a:prstGeom>
        </p:spPr>
      </p:pic>
      <p:sp>
        <p:nvSpPr>
          <p:cNvPr id="7" name="箭头: 右 4"/>
          <p:cNvSpPr/>
          <p:nvPr/>
        </p:nvSpPr>
        <p:spPr>
          <a:xfrm rot="5400000">
            <a:off x="2986405" y="397192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260090" y="3971290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r>
              <a:rPr lang="zh-CN" altLang="en-US" sz="1000">
                <a:solidFill>
                  <a:srgbClr val="FF0000"/>
                </a:solidFill>
              </a:rPr>
              <a:t>登录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0" name="箭头: 右 4"/>
          <p:cNvSpPr/>
          <p:nvPr/>
        </p:nvSpPr>
        <p:spPr>
          <a:xfrm>
            <a:off x="6318250" y="5764530"/>
            <a:ext cx="49974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318250" y="5443220"/>
            <a:ext cx="86042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点击绑定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5170" y="5561330"/>
            <a:ext cx="4763135" cy="713105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245" y="454660"/>
            <a:ext cx="5447665" cy="99568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回复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/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确认澄清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箭头: 右 4"/>
          <p:cNvSpPr/>
          <p:nvPr/>
        </p:nvSpPr>
        <p:spPr>
          <a:xfrm rot="5400000">
            <a:off x="2510155" y="145097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783840" y="1450340"/>
            <a:ext cx="30594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点击项目工作台，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进入招标准备</a:t>
            </a:r>
            <a:r>
              <a:rPr lang="en-US" altLang="zh-CN" sz="1000">
                <a:solidFill>
                  <a:srgbClr val="FF0000"/>
                </a:solidFill>
                <a:sym typeface="+mn-ea"/>
              </a:rPr>
              <a:t>-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招标文件澄清</a:t>
            </a:r>
            <a:endParaRPr lang="zh-CN" altLang="en-US" sz="1000">
              <a:solidFill>
                <a:srgbClr val="FF0000"/>
              </a:solidFill>
            </a:endParaRPr>
          </a:p>
          <a:p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9" name="箭头: 右 4"/>
          <p:cNvSpPr/>
          <p:nvPr/>
        </p:nvSpPr>
        <p:spPr>
          <a:xfrm rot="5400000">
            <a:off x="2169160" y="377888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442845" y="3778250"/>
            <a:ext cx="32677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点击提出澄清</a:t>
            </a:r>
            <a:endParaRPr lang="zh-CN" altLang="en-US" sz="1000">
              <a:solidFill>
                <a:srgbClr val="FF0000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096000" y="49847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3" name="箭头: 右 4"/>
          <p:cNvSpPr/>
          <p:nvPr/>
        </p:nvSpPr>
        <p:spPr>
          <a:xfrm rot="5400000">
            <a:off x="7853045" y="49911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126730" y="498475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点击提交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8" name="箭头: 右 4"/>
          <p:cNvSpPr/>
          <p:nvPr/>
        </p:nvSpPr>
        <p:spPr>
          <a:xfrm rot="5400000">
            <a:off x="8006080" y="285305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347710" y="2867025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点击查看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245" y="1823720"/>
            <a:ext cx="5448300" cy="1581150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4455" y="4188460"/>
            <a:ext cx="5758815" cy="2068195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59830" y="1040765"/>
            <a:ext cx="5726430" cy="1217930"/>
          </a:xfrm>
          <a:prstGeom prst="rect">
            <a:avLst/>
          </a:prstGeom>
        </p:spPr>
      </p:pic>
      <p:pic>
        <p:nvPicPr>
          <p:cNvPr id="26" name="图片 2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9830" y="3482340"/>
            <a:ext cx="5802630" cy="184404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文本框 19"/>
          <p:cNvSpPr txBox="1"/>
          <p:nvPr/>
        </p:nvSpPr>
        <p:spPr>
          <a:xfrm>
            <a:off x="3563620" y="2535555"/>
            <a:ext cx="5135880" cy="64516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en-US" altLang="zh-CN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 </a:t>
            </a:r>
            <a:r>
              <a:rPr lang="en-US" altLang="zh-CN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</a:t>
            </a:r>
            <a:r>
              <a:rPr lang="zh-CN" altLang="en-US" sz="3600" b="1" dirty="0">
                <a:solidFill>
                  <a:schemeClr val="tx1"/>
                </a:solidFill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投标文件</a:t>
            </a:r>
            <a:r>
              <a:rPr lang="zh-CN" altLang="en-US" sz="3600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制作</a:t>
            </a:r>
            <a:endParaRPr lang="zh-CN" altLang="en-US" sz="3600" b="1" dirty="0">
              <a:solidFill>
                <a:schemeClr val="tx1"/>
              </a:solidFill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投标文件制作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94640" y="374650"/>
            <a:ext cx="6722745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/>
              <a:t>通过中信泰富能源门户网站帮助中心，下载投标客户端和</a:t>
            </a:r>
            <a:r>
              <a:rPr lang="en-US" altLang="zh-CN"/>
              <a:t>CA</a:t>
            </a:r>
            <a:r>
              <a:rPr lang="zh-CN" altLang="en-US"/>
              <a:t>驱动</a:t>
            </a:r>
            <a:endParaRPr lang="zh-CN" altLang="en-US"/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94640" y="742950"/>
            <a:ext cx="8188325" cy="583120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投标文件制作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箭头: 右 4"/>
          <p:cNvSpPr/>
          <p:nvPr/>
        </p:nvSpPr>
        <p:spPr>
          <a:xfrm rot="5400000">
            <a:off x="2705100" y="1264285"/>
            <a:ext cx="30035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080385" y="1176655"/>
            <a:ext cx="136144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打开投标编制客户端</a:t>
            </a:r>
            <a:endParaRPr lang="zh-CN" altLang="en-US" sz="1000">
              <a:solidFill>
                <a:srgbClr val="FF0000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5977890" y="55054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2" name="箭头: 右 4"/>
          <p:cNvSpPr/>
          <p:nvPr/>
        </p:nvSpPr>
        <p:spPr>
          <a:xfrm rot="5400000">
            <a:off x="8858250" y="1818005"/>
            <a:ext cx="18288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9116695" y="1838325"/>
            <a:ext cx="147828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点击创建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26" name="箭头: 右 4"/>
          <p:cNvSpPr/>
          <p:nvPr/>
        </p:nvSpPr>
        <p:spPr>
          <a:xfrm rot="5400000">
            <a:off x="8860155" y="3486785"/>
            <a:ext cx="17843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箭头: 右 4"/>
          <p:cNvSpPr/>
          <p:nvPr/>
        </p:nvSpPr>
        <p:spPr>
          <a:xfrm>
            <a:off x="5306695" y="5305425"/>
            <a:ext cx="5537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箭头: 右 4"/>
          <p:cNvSpPr/>
          <p:nvPr/>
        </p:nvSpPr>
        <p:spPr>
          <a:xfrm rot="5400000">
            <a:off x="2718435" y="420624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051175" y="4184015"/>
            <a:ext cx="213804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进入创建投标文件点击【选择文件】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818515" y="4479925"/>
            <a:ext cx="4132580" cy="1789430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852170" y="6382385"/>
            <a:ext cx="413258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选择下载的招标文件中的</a:t>
            </a:r>
            <a:r>
              <a:rPr lang="en-US" altLang="zh-CN" sz="1000">
                <a:solidFill>
                  <a:srgbClr val="FF0000"/>
                </a:solidFill>
              </a:rPr>
              <a:t>ebid</a:t>
            </a:r>
            <a:r>
              <a:rPr lang="zh-CN" altLang="en-US" sz="1000">
                <a:solidFill>
                  <a:srgbClr val="FF0000"/>
                </a:solidFill>
              </a:rPr>
              <a:t>格式文件进行上传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9900" y="341630"/>
            <a:ext cx="4324985" cy="1537970"/>
          </a:xfrm>
          <a:prstGeom prst="rect">
            <a:avLst/>
          </a:prstGeom>
        </p:spPr>
      </p:pic>
      <p:sp>
        <p:nvSpPr>
          <p:cNvPr id="21" name="文本框 20"/>
          <p:cNvSpPr txBox="1"/>
          <p:nvPr/>
        </p:nvSpPr>
        <p:spPr>
          <a:xfrm>
            <a:off x="9156700" y="3500755"/>
            <a:ext cx="234886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点击明细信息进行</a:t>
            </a:r>
            <a:r>
              <a:rPr lang="zh-CN" altLang="en-US" sz="1000">
                <a:solidFill>
                  <a:srgbClr val="FF0000"/>
                </a:solidFill>
              </a:rPr>
              <a:t>报价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21485" y="292100"/>
            <a:ext cx="2720340" cy="86487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27785" y="1636395"/>
            <a:ext cx="3620770" cy="2353945"/>
          </a:xfrm>
          <a:prstGeom prst="rect">
            <a:avLst/>
          </a:pr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54090" y="2281555"/>
            <a:ext cx="5914390" cy="1139190"/>
          </a:xfrm>
          <a:prstGeom prst="rect">
            <a:avLst/>
          </a:prstGeom>
        </p:spPr>
      </p:pic>
      <p:pic>
        <p:nvPicPr>
          <p:cNvPr id="25" name="图片 2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36790" y="3772535"/>
            <a:ext cx="3808095" cy="2872740"/>
          </a:xfrm>
          <a:prstGeom prst="rect">
            <a:avLst/>
          </a:prstGeom>
        </p:spPr>
      </p:pic>
      <p:sp>
        <p:nvSpPr>
          <p:cNvPr id="28" name="文本框 27"/>
          <p:cNvSpPr txBox="1"/>
          <p:nvPr/>
        </p:nvSpPr>
        <p:spPr>
          <a:xfrm>
            <a:off x="11144885" y="5060315"/>
            <a:ext cx="77152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完成报价后点击</a:t>
            </a:r>
            <a:r>
              <a:rPr lang="zh-CN" altLang="en-US" sz="1000">
                <a:solidFill>
                  <a:srgbClr val="FF0000"/>
                </a:solidFill>
              </a:rPr>
              <a:t>保存按钮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28955" y="563880"/>
            <a:ext cx="10547985" cy="6122035"/>
          </a:xfrm>
          <a:prstGeom prst="rect">
            <a:avLst/>
          </a:prstGeom>
        </p:spPr>
      </p:pic>
      <p:sp>
        <p:nvSpPr>
          <p:cNvPr id="6" name="矩形 5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投标文件制作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241925" y="2935605"/>
            <a:ext cx="406400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手动输入分项</a:t>
            </a:r>
            <a:r>
              <a:rPr lang="zh-CN" altLang="en-US">
                <a:solidFill>
                  <a:srgbClr val="FF0000"/>
                </a:solidFill>
              </a:rPr>
              <a:t>报价表所有报价明细含税总金额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投标文件制作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5977890" y="55054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箭头: 右 4"/>
          <p:cNvSpPr/>
          <p:nvPr/>
        </p:nvSpPr>
        <p:spPr>
          <a:xfrm rot="5400000">
            <a:off x="7693025" y="1741170"/>
            <a:ext cx="17843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6" name="箭头: 右 4"/>
          <p:cNvSpPr/>
          <p:nvPr/>
        </p:nvSpPr>
        <p:spPr>
          <a:xfrm>
            <a:off x="4807585" y="6109335"/>
            <a:ext cx="5537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箭头: 右 4"/>
          <p:cNvSpPr/>
          <p:nvPr/>
        </p:nvSpPr>
        <p:spPr>
          <a:xfrm rot="5400000">
            <a:off x="2718435" y="261302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051175" y="2590800"/>
            <a:ext cx="2138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点击【点此上传】，上传</a:t>
            </a:r>
            <a:r>
              <a:rPr lang="en-US" altLang="zh-CN" sz="1000">
                <a:solidFill>
                  <a:srgbClr val="FF0000"/>
                </a:solidFill>
              </a:rPr>
              <a:t>pdf</a:t>
            </a:r>
            <a:r>
              <a:rPr lang="zh-CN" altLang="en-US" sz="1000">
                <a:solidFill>
                  <a:srgbClr val="FF0000"/>
                </a:solidFill>
              </a:rPr>
              <a:t>格式</a:t>
            </a:r>
            <a:r>
              <a:rPr lang="zh-CN" altLang="en-US" sz="1000">
                <a:solidFill>
                  <a:srgbClr val="FF0000"/>
                </a:solidFill>
                <a:sym typeface="+mn-ea"/>
              </a:rPr>
              <a:t>的投标文件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8124825" y="1707515"/>
            <a:ext cx="384619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点击签章，进入投标文件签章页面，可进行单页签章和多页签章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14045" y="341630"/>
            <a:ext cx="4608830" cy="2252345"/>
          </a:xfrm>
          <a:prstGeom prst="rect">
            <a:avLst/>
          </a:prstGeom>
        </p:spPr>
      </p:pic>
      <p:sp>
        <p:nvSpPr>
          <p:cNvPr id="10" name="箭头: 右 4"/>
          <p:cNvSpPr/>
          <p:nvPr/>
        </p:nvSpPr>
        <p:spPr>
          <a:xfrm rot="5400000">
            <a:off x="2718435" y="499745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3" name="文本框 12"/>
          <p:cNvSpPr txBox="1"/>
          <p:nvPr/>
        </p:nvSpPr>
        <p:spPr>
          <a:xfrm>
            <a:off x="3051175" y="4975225"/>
            <a:ext cx="213804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点击合并表单数据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6665" y="5281295"/>
            <a:ext cx="3433445" cy="1424940"/>
          </a:xfrm>
          <a:prstGeom prst="rect">
            <a:avLst/>
          </a:prstGeom>
        </p:spPr>
      </p:pic>
      <p:sp>
        <p:nvSpPr>
          <p:cNvPr id="25" name="文本框 24"/>
          <p:cNvSpPr txBox="1"/>
          <p:nvPr/>
        </p:nvSpPr>
        <p:spPr>
          <a:xfrm>
            <a:off x="4807585" y="5761355"/>
            <a:ext cx="79375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点击确定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430" y="3003550"/>
            <a:ext cx="4164330" cy="1934210"/>
          </a:xfrm>
          <a:prstGeom prst="rect">
            <a:avLst/>
          </a:prstGeom>
        </p:spPr>
      </p:pic>
      <p:pic>
        <p:nvPicPr>
          <p:cNvPr id="33" name="图片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03315" y="341630"/>
            <a:ext cx="4353560" cy="1391920"/>
          </a:xfrm>
          <a:prstGeom prst="rect">
            <a:avLst/>
          </a:prstGeom>
        </p:spPr>
      </p:pic>
      <p:sp>
        <p:nvSpPr>
          <p:cNvPr id="50" name="文本框 49"/>
          <p:cNvSpPr txBox="1"/>
          <p:nvPr/>
        </p:nvSpPr>
        <p:spPr>
          <a:xfrm>
            <a:off x="10744200" y="341630"/>
            <a:ext cx="122682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600">
                <a:solidFill>
                  <a:srgbClr val="FF0000"/>
                </a:solidFill>
              </a:rPr>
              <a:t>注：先进行合并表单数据后在进行签章</a:t>
            </a:r>
            <a:endParaRPr lang="zh-CN" altLang="en-US" sz="160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4475" y="2529840"/>
            <a:ext cx="4481830" cy="2987675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投标文件制作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42900" y="485775"/>
            <a:ext cx="7620000" cy="6191250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8642350" y="1477645"/>
            <a:ext cx="3159125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>
                <a:solidFill>
                  <a:srgbClr val="FF0000"/>
                </a:solidFill>
              </a:rPr>
              <a:t>支持多种盖章方式，完成盖章后点击确定即可</a:t>
            </a:r>
            <a:endParaRPr lang="zh-CN" altLang="en-US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投标文件制作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箭头: 右 4"/>
          <p:cNvSpPr/>
          <p:nvPr/>
        </p:nvSpPr>
        <p:spPr>
          <a:xfrm rot="5400000">
            <a:off x="2143760" y="447675"/>
            <a:ext cx="30035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430145" y="433705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投标文件签章完成点击保存后，将签章弹窗关闭</a:t>
            </a:r>
            <a:endParaRPr lang="zh-CN" altLang="en-US" sz="1000">
              <a:solidFill>
                <a:srgbClr val="FF0000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5597525" y="567690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8" name="箭头: 右 4"/>
          <p:cNvSpPr/>
          <p:nvPr/>
        </p:nvSpPr>
        <p:spPr>
          <a:xfrm rot="5400000">
            <a:off x="2428875" y="292925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2702560" y="2928620"/>
            <a:ext cx="213804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点击确认完成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590550" y="4788535"/>
            <a:ext cx="413258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上传投标文件的补充文件后点击确认完成，无补充文件可直接点击确认完成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23545" y="734060"/>
            <a:ext cx="4632325" cy="213233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545" y="3244215"/>
            <a:ext cx="4632325" cy="1544320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2475" y="679450"/>
            <a:ext cx="5690235" cy="2186940"/>
          </a:xfrm>
          <a:prstGeom prst="rect">
            <a:avLst/>
          </a:prstGeom>
        </p:spPr>
      </p:pic>
      <p:sp>
        <p:nvSpPr>
          <p:cNvPr id="13" name="箭头: 右 4"/>
          <p:cNvSpPr/>
          <p:nvPr/>
        </p:nvSpPr>
        <p:spPr>
          <a:xfrm rot="5400000">
            <a:off x="2143760" y="5344160"/>
            <a:ext cx="30035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4" name="文本框 23"/>
          <p:cNvSpPr txBox="1"/>
          <p:nvPr/>
        </p:nvSpPr>
        <p:spPr>
          <a:xfrm>
            <a:off x="2430145" y="5330190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整本文件编辑签章完成后，进行条款关联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6587490" y="2725420"/>
            <a:ext cx="411607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点击开启关联后，进行投标文件针对条款对应的页数进行关联，首先点击左侧条款再找到右侧需要关联的投标文件页码点击后显示</a:t>
            </a:r>
            <a:r>
              <a:rPr lang="en-US" altLang="zh-CN" sz="1000">
                <a:solidFill>
                  <a:srgbClr val="FF0000"/>
                </a:solidFill>
              </a:rPr>
              <a:t>√</a:t>
            </a:r>
            <a:r>
              <a:rPr lang="zh-CN" altLang="en-US" sz="1000">
                <a:solidFill>
                  <a:srgbClr val="FF0000"/>
                </a:solidFill>
              </a:rPr>
              <a:t>即关联完成，支持一个条款关联多个</a:t>
            </a:r>
            <a:r>
              <a:rPr lang="zh-CN" altLang="en-US" sz="1000">
                <a:solidFill>
                  <a:srgbClr val="FF0000"/>
                </a:solidFill>
              </a:rPr>
              <a:t>页码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27" name="箭头: 右 4"/>
          <p:cNvSpPr/>
          <p:nvPr/>
        </p:nvSpPr>
        <p:spPr>
          <a:xfrm rot="5400000">
            <a:off x="8587105" y="3292475"/>
            <a:ext cx="30035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8" name="图片 2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32475" y="3578860"/>
            <a:ext cx="5690235" cy="2397125"/>
          </a:xfrm>
          <a:prstGeom prst="rect">
            <a:avLst/>
          </a:prstGeom>
        </p:spPr>
      </p:pic>
      <p:sp>
        <p:nvSpPr>
          <p:cNvPr id="29" name="文本框 28"/>
          <p:cNvSpPr txBox="1"/>
          <p:nvPr/>
        </p:nvSpPr>
        <p:spPr>
          <a:xfrm>
            <a:off x="6619240" y="6195060"/>
            <a:ext cx="411607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条款关联完成后，点击确认完成后进入生成投标文件菜单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5832475" y="6491605"/>
            <a:ext cx="6306185" cy="30670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rgbClr val="FF0000"/>
                </a:solidFill>
              </a:rPr>
              <a:t>注：采购方发布招标文件时，未设置关联条款的情况下，该页面无需操作</a:t>
            </a:r>
            <a:endParaRPr lang="zh-CN" altLang="en-US" sz="14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投标文件制作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5977890" y="55054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" name="箭头: 右 4"/>
          <p:cNvSpPr/>
          <p:nvPr/>
        </p:nvSpPr>
        <p:spPr>
          <a:xfrm>
            <a:off x="4603750" y="5892800"/>
            <a:ext cx="5537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箭头: 右 4"/>
          <p:cNvSpPr/>
          <p:nvPr/>
        </p:nvSpPr>
        <p:spPr>
          <a:xfrm rot="5400000">
            <a:off x="2686685" y="262699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019425" y="2604770"/>
            <a:ext cx="213804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点击生成投标文件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rcRect b="15438"/>
          <a:stretch>
            <a:fillRect/>
          </a:stretch>
        </p:blipFill>
        <p:spPr>
          <a:xfrm>
            <a:off x="679450" y="550545"/>
            <a:ext cx="4478020" cy="194437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7105" y="2926080"/>
            <a:ext cx="3713480" cy="1978025"/>
          </a:xfrm>
          <a:prstGeom prst="rect">
            <a:avLst/>
          </a:prstGeom>
        </p:spPr>
      </p:pic>
      <p:sp>
        <p:nvSpPr>
          <p:cNvPr id="7" name="箭头: 右 4"/>
          <p:cNvSpPr/>
          <p:nvPr/>
        </p:nvSpPr>
        <p:spPr>
          <a:xfrm rot="5400000">
            <a:off x="2686685" y="498665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3019425" y="4964430"/>
            <a:ext cx="2138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输入文件加密密码，输入的加密密码可在开标大厅进行密封解密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/>
          <a:srcRect t="6650"/>
          <a:stretch>
            <a:fillRect/>
          </a:stretch>
        </p:blipFill>
        <p:spPr>
          <a:xfrm>
            <a:off x="875030" y="5320030"/>
            <a:ext cx="3595370" cy="1417320"/>
          </a:xfrm>
          <a:prstGeom prst="rect">
            <a:avLst/>
          </a:prstGeom>
        </p:spPr>
      </p:pic>
      <p:sp>
        <p:nvSpPr>
          <p:cNvPr id="24" name="文本框 23"/>
          <p:cNvSpPr txBox="1"/>
          <p:nvPr/>
        </p:nvSpPr>
        <p:spPr>
          <a:xfrm>
            <a:off x="4470400" y="5647690"/>
            <a:ext cx="115697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点击确定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5" name="图片 2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51600" y="550545"/>
            <a:ext cx="5028565" cy="1799590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47865" y="2709545"/>
            <a:ext cx="3467735" cy="1470025"/>
          </a:xfrm>
          <a:prstGeom prst="rect">
            <a:avLst/>
          </a:prstGeom>
        </p:spPr>
      </p:pic>
      <p:sp>
        <p:nvSpPr>
          <p:cNvPr id="28" name="箭头: 右 4"/>
          <p:cNvSpPr/>
          <p:nvPr/>
        </p:nvSpPr>
        <p:spPr>
          <a:xfrm rot="5400000">
            <a:off x="8191500" y="239649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9" name="文本框 28"/>
          <p:cNvSpPr txBox="1"/>
          <p:nvPr/>
        </p:nvSpPr>
        <p:spPr>
          <a:xfrm>
            <a:off x="8524240" y="2357755"/>
            <a:ext cx="213804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再次点击生成投标文件，进行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r>
              <a:rPr lang="zh-CN" altLang="en-US" sz="1000">
                <a:solidFill>
                  <a:srgbClr val="FF0000"/>
                </a:solidFill>
              </a:rPr>
              <a:t>密码验证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35" name="箭头: 右 4"/>
          <p:cNvSpPr/>
          <p:nvPr/>
        </p:nvSpPr>
        <p:spPr>
          <a:xfrm rot="5400000">
            <a:off x="8250555" y="420814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6" name="文本框 35"/>
          <p:cNvSpPr txBox="1"/>
          <p:nvPr/>
        </p:nvSpPr>
        <p:spPr>
          <a:xfrm>
            <a:off x="6520180" y="4508500"/>
            <a:ext cx="4048125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1</a:t>
            </a:r>
            <a:r>
              <a:rPr lang="zh-CN" altLang="en-US" sz="1000">
                <a:solidFill>
                  <a:srgbClr val="FF0000"/>
                </a:solidFill>
              </a:rPr>
              <a:t>、输入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r>
              <a:rPr lang="zh-CN" altLang="en-US" sz="1000">
                <a:solidFill>
                  <a:srgbClr val="FF0000"/>
                </a:solidFill>
              </a:rPr>
              <a:t>密码点击确定后，弹窗电脑本地弹窗，选择投标文件存放位置</a:t>
            </a:r>
            <a:endParaRPr lang="zh-CN" altLang="en-US" sz="1000">
              <a:solidFill>
                <a:srgbClr val="FF0000"/>
              </a:solidFill>
            </a:endParaRPr>
          </a:p>
          <a:p>
            <a:r>
              <a:rPr lang="en-US" altLang="zh-CN" sz="1000">
                <a:solidFill>
                  <a:srgbClr val="FF0000"/>
                </a:solidFill>
              </a:rPr>
              <a:t>2</a:t>
            </a:r>
            <a:r>
              <a:rPr lang="zh-CN" altLang="en-US" sz="1000">
                <a:solidFill>
                  <a:srgbClr val="FF0000"/>
                </a:solidFill>
              </a:rPr>
              <a:t>、点击【重置密码】，进入文件加密密码编辑页面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24450" y="2863850"/>
            <a:ext cx="156210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递交投标文件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递交投标文件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50165" y="377190"/>
            <a:ext cx="12091035" cy="1593850"/>
          </a:xfrm>
          <a:prstGeom prst="rect">
            <a:avLst/>
          </a:prstGeom>
        </p:spPr>
      </p:pic>
      <p:sp>
        <p:nvSpPr>
          <p:cNvPr id="8" name="箭头: 右 4"/>
          <p:cNvSpPr/>
          <p:nvPr/>
        </p:nvSpPr>
        <p:spPr>
          <a:xfrm rot="5400000">
            <a:off x="2986405" y="197167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3260090" y="1971040"/>
            <a:ext cx="3059430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r>
              <a:rPr lang="zh-CN" altLang="en-US" sz="1000">
                <a:solidFill>
                  <a:srgbClr val="FF0000"/>
                </a:solidFill>
              </a:rPr>
              <a:t>绑定</a:t>
            </a:r>
            <a:endParaRPr lang="zh-CN" altLang="en-US" sz="1000">
              <a:solidFill>
                <a:srgbClr val="FF0000"/>
              </a:solidFill>
            </a:endParaRPr>
          </a:p>
          <a:p>
            <a:r>
              <a:rPr lang="zh-CN" altLang="en-US" sz="1000">
                <a:solidFill>
                  <a:srgbClr val="FF0000"/>
                </a:solidFill>
              </a:rPr>
              <a:t>注：需绑定制作投标文件的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endParaRPr lang="en-US" altLang="zh-CN" sz="1000">
              <a:solidFill>
                <a:srgbClr val="FF0000"/>
              </a:solidFill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4080" y="2311400"/>
            <a:ext cx="6752590" cy="1612265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8310" y="4177665"/>
            <a:ext cx="5691505" cy="2454275"/>
          </a:xfrm>
          <a:prstGeom prst="rect">
            <a:avLst/>
          </a:prstGeom>
        </p:spPr>
      </p:pic>
      <p:sp>
        <p:nvSpPr>
          <p:cNvPr id="7" name="箭头: 右 4"/>
          <p:cNvSpPr/>
          <p:nvPr/>
        </p:nvSpPr>
        <p:spPr>
          <a:xfrm rot="5400000">
            <a:off x="2986405" y="397192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9" name="文本框 8"/>
          <p:cNvSpPr txBox="1"/>
          <p:nvPr/>
        </p:nvSpPr>
        <p:spPr>
          <a:xfrm>
            <a:off x="3260090" y="3971290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r>
              <a:rPr lang="zh-CN" altLang="en-US" sz="1000">
                <a:solidFill>
                  <a:srgbClr val="FF0000"/>
                </a:solidFill>
              </a:rPr>
              <a:t>登录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0" name="箭头: 右 4"/>
          <p:cNvSpPr/>
          <p:nvPr/>
        </p:nvSpPr>
        <p:spPr>
          <a:xfrm>
            <a:off x="6318250" y="5764530"/>
            <a:ext cx="49974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6318250" y="5443220"/>
            <a:ext cx="86042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点击绑定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075170" y="5561330"/>
            <a:ext cx="4763135" cy="713105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" name="图片 2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82245" y="454660"/>
            <a:ext cx="5447665" cy="995680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递交投标文件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8" name="箭头: 右 4"/>
          <p:cNvSpPr/>
          <p:nvPr/>
        </p:nvSpPr>
        <p:spPr>
          <a:xfrm rot="5400000">
            <a:off x="2510155" y="145097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2783840" y="1450340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点击项目工作台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4315" y="1731010"/>
            <a:ext cx="5395595" cy="202311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245" y="4074160"/>
            <a:ext cx="5448300" cy="2371725"/>
          </a:xfrm>
          <a:prstGeom prst="rect">
            <a:avLst/>
          </a:prstGeom>
        </p:spPr>
      </p:pic>
      <p:sp>
        <p:nvSpPr>
          <p:cNvPr id="9" name="箭头: 右 4"/>
          <p:cNvSpPr/>
          <p:nvPr/>
        </p:nvSpPr>
        <p:spPr>
          <a:xfrm rot="5400000">
            <a:off x="2169160" y="377888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2442845" y="3778250"/>
            <a:ext cx="32677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点击上传文件，上传投标客户端生成的</a:t>
            </a:r>
            <a:r>
              <a:rPr lang="en-US" altLang="zh-CN" sz="1000">
                <a:solidFill>
                  <a:srgbClr val="FF0000"/>
                </a:solidFill>
              </a:rPr>
              <a:t>etnd</a:t>
            </a:r>
            <a:r>
              <a:rPr lang="zh-CN" altLang="en-US" sz="1000">
                <a:solidFill>
                  <a:srgbClr val="FF0000"/>
                </a:solidFill>
              </a:rPr>
              <a:t>格式文件</a:t>
            </a:r>
            <a:endParaRPr lang="zh-CN" altLang="en-US" sz="1000">
              <a:solidFill>
                <a:srgbClr val="FF0000"/>
              </a:solidFill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6096000" y="49847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12" name="图片 1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95110" y="772795"/>
            <a:ext cx="3954145" cy="1204595"/>
          </a:xfrm>
          <a:prstGeom prst="rect">
            <a:avLst/>
          </a:prstGeom>
        </p:spPr>
      </p:pic>
      <p:sp>
        <p:nvSpPr>
          <p:cNvPr id="13" name="箭头: 右 4"/>
          <p:cNvSpPr/>
          <p:nvPr/>
        </p:nvSpPr>
        <p:spPr>
          <a:xfrm rot="5400000">
            <a:off x="7853045" y="49911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8126730" y="498475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投标文件上传完成后，点击递交投标文件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5" name="箭头: 右 4"/>
          <p:cNvSpPr/>
          <p:nvPr/>
        </p:nvSpPr>
        <p:spPr>
          <a:xfrm rot="5400000">
            <a:off x="7896225" y="199834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8169910" y="1997710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输入绑定的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endParaRPr lang="en-US" altLang="zh-CN" sz="1000">
              <a:solidFill>
                <a:srgbClr val="FF0000"/>
              </a:solidFill>
            </a:endParaRPr>
          </a:p>
        </p:txBody>
      </p:sp>
      <p:pic>
        <p:nvPicPr>
          <p:cNvPr id="17" name="图片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90945" y="2272030"/>
            <a:ext cx="4258310" cy="997585"/>
          </a:xfrm>
          <a:prstGeom prst="rect">
            <a:avLst/>
          </a:prstGeom>
        </p:spPr>
      </p:pic>
      <p:sp>
        <p:nvSpPr>
          <p:cNvPr id="18" name="箭头: 右 4"/>
          <p:cNvSpPr/>
          <p:nvPr/>
        </p:nvSpPr>
        <p:spPr>
          <a:xfrm rot="5400000">
            <a:off x="7896225" y="348742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0" name="文本框 19"/>
          <p:cNvSpPr txBox="1"/>
          <p:nvPr/>
        </p:nvSpPr>
        <p:spPr>
          <a:xfrm>
            <a:off x="8169910" y="3486785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点击递交投标文件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74105" y="3778250"/>
            <a:ext cx="5422900" cy="1858010"/>
          </a:xfrm>
          <a:prstGeom prst="rect">
            <a:avLst/>
          </a:prstGeom>
        </p:spPr>
      </p:pic>
      <p:sp>
        <p:nvSpPr>
          <p:cNvPr id="22" name="文本框 21"/>
          <p:cNvSpPr txBox="1"/>
          <p:nvPr/>
        </p:nvSpPr>
        <p:spPr>
          <a:xfrm>
            <a:off x="7355840" y="5876290"/>
            <a:ext cx="305943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点击撤回投标文件，可重新进行投标文件递交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124450" y="2863850"/>
            <a:ext cx="1677670" cy="368300"/>
          </a:xfrm>
          <a:prstGeom prst="rect">
            <a:avLst/>
          </a:prstGeom>
          <a:noFill/>
        </p:spPr>
        <p:txBody>
          <a:bodyPr wrap="none" rtlCol="0" anchor="t">
            <a:spAutoFit/>
          </a:bodyPr>
          <a:p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开标</a:t>
            </a:r>
            <a:r>
              <a:rPr lang="en-US" altLang="zh-CN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-</a:t>
            </a:r>
            <a:r>
              <a:rPr lang="zh-CN" altLang="en-US" b="1" dirty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招标项目</a:t>
            </a:r>
            <a:endParaRPr lang="zh-CN" altLang="en-US" b="1" dirty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" name="矩形 3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开标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招标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05728" y="328930"/>
            <a:ext cx="5267325" cy="203835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文本框 4"/>
          <p:cNvSpPr txBox="1"/>
          <p:nvPr/>
        </p:nvSpPr>
        <p:spPr>
          <a:xfrm>
            <a:off x="878205" y="2425700"/>
            <a:ext cx="386016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到达开标时间后，可通过首页待办或快捷入口</a:t>
            </a:r>
            <a:r>
              <a:rPr lang="en-US" altLang="zh-CN" sz="1000">
                <a:solidFill>
                  <a:srgbClr val="FF0000"/>
                </a:solidFill>
              </a:rPr>
              <a:t>-</a:t>
            </a:r>
            <a:r>
              <a:rPr lang="zh-CN" altLang="en-US" sz="1000">
                <a:solidFill>
                  <a:srgbClr val="FF0000"/>
                </a:solidFill>
              </a:rPr>
              <a:t>开标大厅进入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23" name="箭头: 右 4"/>
          <p:cNvSpPr/>
          <p:nvPr/>
        </p:nvSpPr>
        <p:spPr>
          <a:xfrm rot="5400000">
            <a:off x="2405380" y="267144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4" name="图片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990" y="2945130"/>
            <a:ext cx="5267960" cy="310261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" name="直接连接符 24"/>
          <p:cNvCxnSpPr/>
          <p:nvPr/>
        </p:nvCxnSpPr>
        <p:spPr>
          <a:xfrm>
            <a:off x="5955030" y="49847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6" name="箭头: 右 4"/>
          <p:cNvSpPr/>
          <p:nvPr/>
        </p:nvSpPr>
        <p:spPr>
          <a:xfrm rot="5400000">
            <a:off x="2346325" y="612140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1241425" y="6450330"/>
            <a:ext cx="386016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双击今日需参与的开标项目，进入开标大厅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3" name="图片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01080" y="292735"/>
            <a:ext cx="4195445" cy="2132965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箭头: 右 4"/>
          <p:cNvSpPr/>
          <p:nvPr/>
        </p:nvSpPr>
        <p:spPr>
          <a:xfrm rot="5400000">
            <a:off x="8061325" y="256476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8335010" y="2439670"/>
            <a:ext cx="2634615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查看开标规则说明后点击关闭</a:t>
            </a:r>
            <a:endParaRPr lang="zh-CN" altLang="en-US" sz="1000">
              <a:solidFill>
                <a:srgbClr val="FF0000"/>
              </a:solidFill>
            </a:endParaRPr>
          </a:p>
          <a:p>
            <a:r>
              <a:rPr lang="zh-CN" altLang="en-US" sz="1000">
                <a:solidFill>
                  <a:srgbClr val="FF0000"/>
                </a:solidFill>
              </a:rPr>
              <a:t>项目经理点击开标后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9" name="图片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01080" y="2838450"/>
            <a:ext cx="4338320" cy="215138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箭头: 右 4"/>
          <p:cNvSpPr/>
          <p:nvPr/>
        </p:nvSpPr>
        <p:spPr>
          <a:xfrm rot="5400000">
            <a:off x="7818120" y="501269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8210550" y="5026660"/>
            <a:ext cx="2634615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点击请解密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12" name="图片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87770" y="5286375"/>
            <a:ext cx="2252345" cy="99504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图片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70110" y="5195570"/>
            <a:ext cx="2206625" cy="1344295"/>
          </a:xfrm>
          <a:prstGeom prst="rect">
            <a:avLst/>
          </a:prstGeom>
          <a:noFill/>
          <a:ln>
            <a:noFill/>
          </a:ln>
        </p:spPr>
      </p:pic>
      <p:sp>
        <p:nvSpPr>
          <p:cNvPr id="14" name="箭头: 右 4"/>
          <p:cNvSpPr/>
          <p:nvPr/>
        </p:nvSpPr>
        <p:spPr>
          <a:xfrm>
            <a:off x="8766175" y="5900420"/>
            <a:ext cx="885825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6" name="文本框 15"/>
          <p:cNvSpPr txBox="1"/>
          <p:nvPr/>
        </p:nvSpPr>
        <p:spPr>
          <a:xfrm>
            <a:off x="6160770" y="6370955"/>
            <a:ext cx="11214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1000">
                <a:solidFill>
                  <a:srgbClr val="FF0000"/>
                </a:solidFill>
              </a:rPr>
              <a:t>CA</a:t>
            </a:r>
            <a:r>
              <a:rPr lang="zh-CN" altLang="en-US" sz="1000">
                <a:solidFill>
                  <a:srgbClr val="FF0000"/>
                </a:solidFill>
              </a:rPr>
              <a:t>解密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9723755" y="6539865"/>
            <a:ext cx="11214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密码信封解密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648700" y="5655310"/>
            <a:ext cx="11214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其他方式解密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10620375" y="4307205"/>
            <a:ext cx="1121410" cy="95313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400">
                <a:solidFill>
                  <a:srgbClr val="FF0000"/>
                </a:solidFill>
              </a:rPr>
              <a:t>注：密码信封为制作投标文件的文件加密密码</a:t>
            </a:r>
            <a:endParaRPr lang="zh-CN" altLang="en-US" sz="14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" name="图片 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55520" y="360045"/>
            <a:ext cx="1410335" cy="634365"/>
          </a:xfrm>
          <a:prstGeom prst="rect">
            <a:avLst/>
          </a:prstGeom>
        </p:spPr>
      </p:pic>
      <p:cxnSp>
        <p:nvCxnSpPr>
          <p:cNvPr id="15" name="直接连接符 14"/>
          <p:cNvCxnSpPr/>
          <p:nvPr/>
        </p:nvCxnSpPr>
        <p:spPr>
          <a:xfrm>
            <a:off x="5955030" y="498475"/>
            <a:ext cx="0" cy="6130925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0" name="矩形 19"/>
          <p:cNvSpPr/>
          <p:nvPr/>
        </p:nvSpPr>
        <p:spPr>
          <a:xfrm>
            <a:off x="0" y="0"/>
            <a:ext cx="12192000" cy="27256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开标</a:t>
            </a:r>
            <a:r>
              <a:rPr lang="en-US" altLang="zh-CN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-</a:t>
            </a:r>
            <a:r>
              <a:rPr lang="zh-CN" altLang="en-US" sz="1600" b="1" dirty="0">
                <a:solidFill>
                  <a:schemeClr val="bg1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招标</a:t>
            </a:r>
            <a:endParaRPr lang="zh-CN" altLang="en-US" sz="1600" b="1" dirty="0">
              <a:solidFill>
                <a:schemeClr val="bg1"/>
              </a:soli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1" name="箭头: 右 4"/>
          <p:cNvSpPr/>
          <p:nvPr/>
        </p:nvSpPr>
        <p:spPr>
          <a:xfrm rot="5400000">
            <a:off x="2736215" y="107188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22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4180" y="1345565"/>
            <a:ext cx="4899025" cy="18046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3"/>
          <a:srcRect t="41509"/>
          <a:stretch>
            <a:fillRect/>
          </a:stretch>
        </p:blipFill>
        <p:spPr>
          <a:xfrm>
            <a:off x="746125" y="3341370"/>
            <a:ext cx="1655445" cy="511810"/>
          </a:xfrm>
          <a:prstGeom prst="rect">
            <a:avLst/>
          </a:prstGeom>
        </p:spPr>
      </p:pic>
      <p:sp>
        <p:nvSpPr>
          <p:cNvPr id="29" name="箭头: 右 4"/>
          <p:cNvSpPr/>
          <p:nvPr/>
        </p:nvSpPr>
        <p:spPr>
          <a:xfrm rot="5400000">
            <a:off x="1436370" y="394716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cxnSp>
        <p:nvCxnSpPr>
          <p:cNvPr id="31" name="直接连接符 30"/>
          <p:cNvCxnSpPr/>
          <p:nvPr/>
        </p:nvCxnSpPr>
        <p:spPr>
          <a:xfrm>
            <a:off x="243205" y="3341370"/>
            <a:ext cx="5539105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2" name="图片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24180" y="4220845"/>
            <a:ext cx="2925445" cy="2447925"/>
          </a:xfrm>
          <a:prstGeom prst="rect">
            <a:avLst/>
          </a:prstGeom>
          <a:noFill/>
          <a:ln>
            <a:noFill/>
          </a:ln>
        </p:spPr>
      </p:pic>
      <p:sp>
        <p:nvSpPr>
          <p:cNvPr id="33" name="文本框 32"/>
          <p:cNvSpPr txBox="1"/>
          <p:nvPr/>
        </p:nvSpPr>
        <p:spPr>
          <a:xfrm>
            <a:off x="2452370" y="3393440"/>
            <a:ext cx="1121410" cy="55308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解密完成查看开标记录表才可查看报价信息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34" name="图片 3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357370" y="3393440"/>
            <a:ext cx="1050290" cy="640080"/>
          </a:xfrm>
          <a:prstGeom prst="rect">
            <a:avLst/>
          </a:prstGeom>
        </p:spPr>
      </p:pic>
      <p:sp>
        <p:nvSpPr>
          <p:cNvPr id="35" name="箭头: 右 4"/>
          <p:cNvSpPr/>
          <p:nvPr/>
        </p:nvSpPr>
        <p:spPr>
          <a:xfrm rot="5400000">
            <a:off x="4744720" y="4107815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36" name="图片 10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9215" y="4381500"/>
            <a:ext cx="1831340" cy="2304415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图片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76085" y="360045"/>
            <a:ext cx="3815715" cy="2023745"/>
          </a:xfrm>
          <a:prstGeom prst="rect">
            <a:avLst/>
          </a:prstGeom>
          <a:noFill/>
          <a:ln>
            <a:noFill/>
          </a:ln>
        </p:spPr>
      </p:pic>
      <p:sp>
        <p:nvSpPr>
          <p:cNvPr id="38" name="文本框 37"/>
          <p:cNvSpPr txBox="1"/>
          <p:nvPr/>
        </p:nvSpPr>
        <p:spPr>
          <a:xfrm>
            <a:off x="10772775" y="932180"/>
            <a:ext cx="1121410" cy="8604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供应商全部解密完成，项目经理下发开标记录表后，供应商进行签名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39" name="箭头: 右 4"/>
          <p:cNvSpPr/>
          <p:nvPr/>
        </p:nvSpPr>
        <p:spPr>
          <a:xfrm rot="5400000">
            <a:off x="8449310" y="243332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8722995" y="2432685"/>
            <a:ext cx="11214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请签名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41" name="图片 12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776085" y="2742565"/>
            <a:ext cx="3622040" cy="2040890"/>
          </a:xfrm>
          <a:prstGeom prst="rect">
            <a:avLst/>
          </a:prstGeom>
          <a:noFill/>
          <a:ln>
            <a:noFill/>
          </a:ln>
        </p:spPr>
      </p:pic>
      <p:sp>
        <p:nvSpPr>
          <p:cNvPr id="42" name="箭头: 右 4"/>
          <p:cNvSpPr/>
          <p:nvPr/>
        </p:nvSpPr>
        <p:spPr>
          <a:xfrm rot="5400000">
            <a:off x="7105015" y="480568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43" name="文本框 42"/>
          <p:cNvSpPr txBox="1"/>
          <p:nvPr/>
        </p:nvSpPr>
        <p:spPr>
          <a:xfrm>
            <a:off x="7378700" y="4834255"/>
            <a:ext cx="112141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点击签名</a:t>
            </a:r>
            <a:endParaRPr lang="zh-CN" altLang="en-US" sz="1000">
              <a:solidFill>
                <a:srgbClr val="FF0000"/>
              </a:solidFill>
            </a:endParaRPr>
          </a:p>
        </p:txBody>
      </p:sp>
      <p:pic>
        <p:nvPicPr>
          <p:cNvPr id="44" name="图片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05525" y="5079365"/>
            <a:ext cx="2997835" cy="1338580"/>
          </a:xfrm>
          <a:prstGeom prst="rect">
            <a:avLst/>
          </a:prstGeom>
          <a:noFill/>
          <a:ln>
            <a:noFill/>
          </a:ln>
        </p:spPr>
      </p:pic>
      <p:sp>
        <p:nvSpPr>
          <p:cNvPr id="45" name="箭头: 右 4"/>
          <p:cNvSpPr/>
          <p:nvPr/>
        </p:nvSpPr>
        <p:spPr>
          <a:xfrm rot="180000">
            <a:off x="9110345" y="5720080"/>
            <a:ext cx="274320" cy="27241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pic>
        <p:nvPicPr>
          <p:cNvPr id="46" name="图片 14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69755" y="5079365"/>
            <a:ext cx="2663190" cy="1148080"/>
          </a:xfrm>
          <a:prstGeom prst="rect">
            <a:avLst/>
          </a:prstGeom>
          <a:noFill/>
          <a:ln>
            <a:noFill/>
          </a:ln>
        </p:spPr>
      </p:pic>
      <p:sp>
        <p:nvSpPr>
          <p:cNvPr id="47" name="文本框 46"/>
          <p:cNvSpPr txBox="1"/>
          <p:nvPr/>
        </p:nvSpPr>
        <p:spPr>
          <a:xfrm>
            <a:off x="6423025" y="6440805"/>
            <a:ext cx="152654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输入</a:t>
            </a:r>
            <a:r>
              <a:rPr lang="en-US" altLang="zh-CN" sz="1000">
                <a:solidFill>
                  <a:srgbClr val="FF0000"/>
                </a:solidFill>
              </a:rPr>
              <a:t>ca</a:t>
            </a:r>
            <a:r>
              <a:rPr lang="zh-CN" altLang="en-US" sz="1000">
                <a:solidFill>
                  <a:srgbClr val="FF0000"/>
                </a:solidFill>
              </a:rPr>
              <a:t>密码进行签名</a:t>
            </a:r>
            <a:endParaRPr lang="zh-CN" altLang="en-US" sz="1000">
              <a:solidFill>
                <a:srgbClr val="FF0000"/>
              </a:solidFill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844405" y="6423660"/>
            <a:ext cx="1526540" cy="245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1000">
                <a:solidFill>
                  <a:srgbClr val="FF0000"/>
                </a:solidFill>
              </a:rPr>
              <a:t>人工进行签名</a:t>
            </a:r>
            <a:endParaRPr lang="zh-CN" altLang="en-US" sz="100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1284</Words>
  <Application>WPS 演示</Application>
  <PresentationFormat>宽屏</PresentationFormat>
  <Paragraphs>199</Paragraphs>
  <Slides>21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9" baseType="lpstr">
      <vt:lpstr>Arial</vt:lpstr>
      <vt:lpstr>宋体</vt:lpstr>
      <vt:lpstr>Wingdings</vt:lpstr>
      <vt:lpstr>微软雅黑</vt:lpstr>
      <vt:lpstr>Arial Unicode MS</vt:lpstr>
      <vt:lpstr>等线 Light</vt:lpstr>
      <vt:lpstr>等线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系统</dc:creator>
  <cp:lastModifiedBy>黄洁</cp:lastModifiedBy>
  <cp:revision>109</cp:revision>
  <dcterms:created xsi:type="dcterms:W3CDTF">2023-01-03T06:55:00Z</dcterms:created>
  <dcterms:modified xsi:type="dcterms:W3CDTF">2025-12-24T07:50:35Z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AC2205D80A2D48088F3E66817CA4165A</vt:lpwstr>
  </property>
  <property fmtid="{D5CDD505-2E9C-101B-9397-08002B2CF9AE}" pid="3" name="KSOProductBuildVer">
    <vt:lpwstr>2052-12.1.0.24034</vt:lpwstr>
  </property>
</Properties>
</file>